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560" r:id="rId4"/>
    <p:sldId id="561" r:id="rId5"/>
    <p:sldId id="562" r:id="rId6"/>
    <p:sldId id="579" r:id="rId7"/>
    <p:sldId id="581" r:id="rId8"/>
    <p:sldId id="582" r:id="rId9"/>
    <p:sldId id="564" r:id="rId10"/>
    <p:sldId id="565" r:id="rId11"/>
    <p:sldId id="566" r:id="rId12"/>
    <p:sldId id="567" r:id="rId13"/>
    <p:sldId id="568" r:id="rId14"/>
    <p:sldId id="569" r:id="rId15"/>
    <p:sldId id="570" r:id="rId16"/>
    <p:sldId id="571" r:id="rId17"/>
    <p:sldId id="583" r:id="rId18"/>
    <p:sldId id="584" r:id="rId19"/>
    <p:sldId id="572" r:id="rId20"/>
    <p:sldId id="557" r:id="rId21"/>
    <p:sldId id="585" r:id="rId22"/>
    <p:sldId id="552" r:id="rId23"/>
    <p:sldId id="553" r:id="rId24"/>
    <p:sldId id="554" r:id="rId25"/>
    <p:sldId id="575" r:id="rId26"/>
    <p:sldId id="576" r:id="rId27"/>
    <p:sldId id="577" r:id="rId28"/>
    <p:sldId id="573" r:id="rId29"/>
    <p:sldId id="556" r:id="rId30"/>
    <p:sldId id="578" r:id="rId31"/>
    <p:sldId id="528" r:id="rId3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/>
    <p:restoredTop sz="94613"/>
  </p:normalViewPr>
  <p:slideViewPr>
    <p:cSldViewPr snapToGrid="0" snapToObjects="1">
      <p:cViewPr varScale="1">
        <p:scale>
          <a:sx n="113" d="100"/>
          <a:sy n="113" d="100"/>
        </p:scale>
        <p:origin x="176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57752-7103-8544-B321-29F19587EDCA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92B9C-E715-7D4B-BB62-B17AEE59E1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Scelta anticipata e CFU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92B9C-E715-7D4B-BB62-B17AEE59E1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1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atin typeface="Cambria"/>
                <a:cs typeface="Cambria"/>
              </a:rPr>
              <a:t>Alla offerta del Corso concorrono ufficialmente tre Dipartimenti (Civiltà e forme del Sapere, Matematica e Ricerca Traslazionale e delle nuove Tecnologie in Medicina e Chirurgia) e sono coinvolti docenti di molti altri Dipartimenti 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92B9C-E715-7D4B-BB62-B17AEE59E1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9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atin typeface="Cambria"/>
                <a:cs typeface="Cambria"/>
              </a:rPr>
              <a:t>Alla offerta del Corso concorrono ufficialmente tre Dipartimenti (Civiltà e forme del Sapere, Matematica e Ricerca Traslazionale e delle nuove Tecnologie in Medicina e Chirurgia) e sono coinvolti docenti di molti altri Dipartimenti 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92B9C-E715-7D4B-BB62-B17AEE59E1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9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/>
              <a:t>17/02/22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52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/>
              <a:t>17/02/22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84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/>
              <a:t>17/02/22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02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64579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4580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D5A96-14E8-9A4C-B92A-20BA64D69EAC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2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4CE9E-9FEE-F847-9414-FBD97705DEAA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53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0BE7B-110B-DB47-AC29-551715235EFB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2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6A1A1-FCB2-424F-8102-FCC50E7629AF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22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76D03-AA4A-F94B-B72F-C864139A9EDC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82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8A74B-1AA7-C943-9817-6DFDB65456CB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86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53A7-0415-EE42-BECB-FEC75D77B80E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94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E7D35-6904-0045-BF47-C8DD2EC6CCDD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9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/>
              <a:t>17/02/22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7116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AA75B-D16B-5B4A-BF8C-79E4E327B289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21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3FE24-C20C-7D4C-A551-37CDF3001930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63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1E27C-889B-1F47-9FE0-B4387B450FA5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94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304800"/>
            <a:ext cx="8001000" cy="57150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D70E6-CE42-FE44-8018-1BF25685DA75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96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30BAE-8386-8B40-A677-E8B4E53DBB99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4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/>
              <a:t>17/02/22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04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/>
              <a:t>17/02/22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50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/>
              <a:t>17/02/22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8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/>
              <a:t>17/02/22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12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/>
              <a:t>17/02/22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1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/>
              <a:t>17/02/22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35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/>
              <a:t>17/02/22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38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282C-666D-D54E-90BD-11DBBC7629F8}" type="datetimeFigureOut">
              <a:rPr lang="it-IT" smtClean="0"/>
              <a:t>17/02/22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11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3553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3554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3555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ahoma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E9E66D-45AA-5C47-B744-5AD3731EE431}" type="slidenum">
              <a:rPr lang="it-IT">
                <a:solidFill>
                  <a:srgbClr val="40458C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40458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78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Char char="•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atricolandosi.unipi.it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atricolandosi.unipi.it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pietro.dimartino@unipi.it" TargetMode="External"/><Relationship Id="rId7" Type="http://schemas.openxmlformats.org/officeDocument/2006/relationships/hyperlink" Target="http://matricolandosi.unipi.it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formazioneprimaria.cfs.unipi.it" TargetMode="External"/><Relationship Id="rId5" Type="http://schemas.openxmlformats.org/officeDocument/2006/relationships/hyperlink" Target="mailto:daniele.cerri@unipi.it" TargetMode="External"/><Relationship Id="rId4" Type="http://schemas.openxmlformats.org/officeDocument/2006/relationships/hyperlink" Target="mailto:cecilia.iannella@unipi.i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16585" y="6275370"/>
            <a:ext cx="8487188" cy="616496"/>
          </a:xfrm>
        </p:spPr>
        <p:txBody>
          <a:bodyPr>
            <a:normAutofit fontScale="92500"/>
          </a:bodyPr>
          <a:lstStyle/>
          <a:p>
            <a:r>
              <a:rPr lang="it-IT" dirty="0"/>
              <a:t>Scienze della Formazione Primaria – Università di Pisa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86333" y="126338"/>
            <a:ext cx="8181976" cy="523220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latin typeface="Garamond" panose="02020404030301010803" pitchFamily="18" charset="0"/>
                <a:cs typeface="Cambria"/>
              </a:rPr>
              <a:t>https</a:t>
            </a:r>
            <a:r>
              <a:rPr lang="it-IT" sz="2800" dirty="0">
                <a:latin typeface="Garamond" panose="02020404030301010803" pitchFamily="18" charset="0"/>
                <a:cs typeface="Cambria"/>
              </a:rPr>
              <a:t>://</a:t>
            </a:r>
            <a:r>
              <a:rPr lang="it-IT" sz="2800" dirty="0" err="1">
                <a:latin typeface="Garamond" panose="02020404030301010803" pitchFamily="18" charset="0"/>
                <a:cs typeface="Cambria"/>
              </a:rPr>
              <a:t>formazioneprimaria.cfs.unipi.it</a:t>
            </a:r>
            <a:endParaRPr lang="it-IT" sz="2800" dirty="0">
              <a:latin typeface="Garamond" panose="02020404030301010803" pitchFamily="18" charset="0"/>
              <a:cs typeface="Cambria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C65D893-FEAD-BB4B-8F4B-7559A3207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37" y="773175"/>
            <a:ext cx="8302456" cy="2555542"/>
          </a:xfrm>
          <a:prstGeom prst="rect">
            <a:avLst/>
          </a:prstGeom>
        </p:spPr>
      </p:pic>
      <p:pic>
        <p:nvPicPr>
          <p:cNvPr id="10" name="Immagine 9" descr="Schermata 2019-02-12 alle 09.53.14.png">
            <a:extLst>
              <a:ext uri="{FF2B5EF4-FFF2-40B4-BE49-F238E27FC236}">
                <a16:creationId xmlns:a16="http://schemas.microsoft.com/office/drawing/2014/main" id="{E425636B-2C49-7E4D-987F-08C13E919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522" y="2300889"/>
            <a:ext cx="5105813" cy="394295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5B25E82-6B5E-C349-960C-CC41DF23C77A}"/>
              </a:ext>
            </a:extLst>
          </p:cNvPr>
          <p:cNvSpPr txBox="1"/>
          <p:nvPr/>
        </p:nvSpPr>
        <p:spPr>
          <a:xfrm>
            <a:off x="670086" y="3748724"/>
            <a:ext cx="3565583" cy="830997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Corso relativamente nuovo, partito nell'</a:t>
            </a:r>
            <a:r>
              <a:rPr lang="it-IT" sz="2400" dirty="0" err="1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a.a</a:t>
            </a:r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. 2018/19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09A2977-69EF-7549-9D21-0081A4A8EE60}"/>
              </a:ext>
            </a:extLst>
          </p:cNvPr>
          <p:cNvSpPr txBox="1"/>
          <p:nvPr/>
        </p:nvSpPr>
        <p:spPr>
          <a:xfrm>
            <a:off x="680596" y="4730518"/>
            <a:ext cx="3565583" cy="1200329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Nel </a:t>
            </a:r>
            <a:r>
              <a:rPr lang="it-IT" sz="2400" dirty="0" err="1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a.a</a:t>
            </a:r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. 2022/23 si completerà il primo ciclo con l'attivazione del V anno</a:t>
            </a:r>
          </a:p>
        </p:txBody>
      </p:sp>
    </p:spTree>
    <p:extLst>
      <p:ext uri="{BB962C8B-B14F-4D97-AF65-F5344CB8AC3E}">
        <p14:creationId xmlns:p14="http://schemas.microsoft.com/office/powerpoint/2010/main" val="19782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7101184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>
              <a:latin typeface="Garamond" panose="02020404030301010803" pitchFamily="18" charset="0"/>
            </a:endParaRPr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0" y="2009810"/>
            <a:ext cx="9144000" cy="4154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La prova è mirata all’accertamento delle capacità di: </a:t>
            </a:r>
          </a:p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a) individuare le caratteristiche proprie dei generi letterari, orientarsi nella collocazione storico- culturale di un testo classico italiano, riconoscere opere e autori rilevanti della tradizione italiana; </a:t>
            </a:r>
          </a:p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b) distinguere tipologia e rilevanza delle fonti nella ricerca storica, orientarsi nella cronologia degli eventi cruciali, riconoscendo le tappe fondamentali della storia italiana ed europea con riferimento alla </a:t>
            </a:r>
            <a:r>
              <a:rPr lang="it-IT" sz="2400" dirty="0" err="1">
                <a:latin typeface="Garamond" panose="02020404030301010803" pitchFamily="18" charset="0"/>
                <a:cs typeface="Cambria"/>
              </a:rPr>
              <a:t>specificita</a:t>
            </a:r>
            <a:r>
              <a:rPr lang="it-IT" sz="2400" dirty="0">
                <a:latin typeface="Garamond" panose="02020404030301010803" pitchFamily="18" charset="0"/>
                <a:cs typeface="Cambria"/>
              </a:rPr>
              <a:t>̀ dell’organizzazione politica, economica e sociale e ai principali fenomeni politico-culturali dell’</a:t>
            </a:r>
            <a:r>
              <a:rPr lang="it-IT" sz="2400" dirty="0" err="1">
                <a:latin typeface="Garamond" panose="02020404030301010803" pitchFamily="18" charset="0"/>
                <a:cs typeface="Cambria"/>
              </a:rPr>
              <a:t>eta</a:t>
            </a:r>
            <a:r>
              <a:rPr lang="it-IT" sz="2400" dirty="0">
                <a:latin typeface="Garamond" panose="02020404030301010803" pitchFamily="18" charset="0"/>
                <a:cs typeface="Cambria"/>
              </a:rPr>
              <a:t>̀ moderna e contemporanea; </a:t>
            </a:r>
          </a:p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c) distinguere e descrivere gli elementi di base della geografia astronomica, fisica, antropica, sociale ed economica.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208688" y="1413892"/>
            <a:ext cx="628226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Cultura letteraria, storico-sociale e geografica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6585" y="6275370"/>
            <a:ext cx="8487188" cy="616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Scienze della Formazione Primaria – Università di Pisa 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F458B21-D2AF-A64D-9C57-31BBCFA2B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7"/>
            <a:ext cx="9144000" cy="131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5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680596" y="2333101"/>
            <a:ext cx="8211157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La prova è mirata all’accertamento delle capacità di risolvere semplici problemi valutando criticamente le strategie da utilizzare e di descrivere ed interpretare da un punto di vista scientifico eventi semplici del mondo circostante e della vita quotidiana, facendo riferimento alle conoscenze di base nelle seguenti aree disciplinari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250729" y="1506347"/>
            <a:ext cx="628226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Cultura matematico-scientifica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14398" y="4637183"/>
            <a:ext cx="272626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Matematica e informatica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435600" y="4637183"/>
            <a:ext cx="252306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Scienze della terra e della vita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338390" y="5683359"/>
            <a:ext cx="45010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Scienze della materia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16585" y="6275370"/>
            <a:ext cx="8487188" cy="616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Scienze della Formazione Primaria – Università di Pisa </a:t>
            </a: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9640C18-7956-8744-A694-C7D656665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7"/>
            <a:ext cx="9144000" cy="131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813487" y="2410031"/>
            <a:ext cx="3437469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40 quesiti</a:t>
            </a:r>
            <a:endParaRPr lang="it-IT" sz="2600" i="1" dirty="0">
              <a:solidFill>
                <a:prstClr val="black"/>
              </a:solidFill>
              <a:latin typeface="Garamond" panose="02020404030301010803" pitchFamily="18" charset="0"/>
              <a:cs typeface="Cambria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13487" y="1578127"/>
            <a:ext cx="343746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Competenza linguistica e ragionamento logico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656666" y="1553816"/>
            <a:ext cx="383751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Cultura letteraria, storico-sociale e geografica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854066" y="3148032"/>
            <a:ext cx="45010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Cultura matematico-scientifica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792821" y="2410031"/>
            <a:ext cx="3437469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20 quesiti</a:t>
            </a:r>
            <a:endParaRPr lang="it-IT" sz="2600" i="1" dirty="0">
              <a:solidFill>
                <a:prstClr val="black"/>
              </a:solidFill>
              <a:latin typeface="Garamond" panose="02020404030301010803" pitchFamily="18" charset="0"/>
              <a:cs typeface="Cambria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341764" y="3134187"/>
            <a:ext cx="3437469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20 quesiti</a:t>
            </a:r>
            <a:endParaRPr lang="it-IT" sz="2600" i="1" dirty="0">
              <a:solidFill>
                <a:prstClr val="black"/>
              </a:solidFill>
              <a:latin typeface="Garamond" panose="02020404030301010803" pitchFamily="18" charset="0"/>
              <a:cs typeface="Cambria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75495" y="4083224"/>
            <a:ext cx="3570361" cy="1569660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Tempo: 150 minuti</a:t>
            </a:r>
          </a:p>
          <a:p>
            <a:pPr algn="ctr"/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Valutazione: 1 risposta esatta; 0 altrimenti</a:t>
            </a:r>
          </a:p>
          <a:p>
            <a:pPr algn="ctr"/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Punteggio minimo: 55 punti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4250956" y="4096654"/>
            <a:ext cx="4811201" cy="1569660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Graduatoria finale sono aggiunti punti per Certificazione di competenza linguistica in lingua inglese:</a:t>
            </a:r>
          </a:p>
          <a:p>
            <a:pPr algn="ctr"/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B1 (3pt); B2 (5pt); C1 (7pt); C2 (10pt)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16585" y="6275370"/>
            <a:ext cx="8487188" cy="616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Scienze della Formazione Primaria – Università di Pisa </a:t>
            </a:r>
            <a:endParaRPr lang="it-IT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C056B49E-2B97-6149-B785-AF1310A5A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7"/>
            <a:ext cx="9144000" cy="131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7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760132" y="159774"/>
            <a:ext cx="369146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mbria"/>
                <a:cs typeface="Cambria"/>
              </a:rPr>
              <a:t>LA PROVA: esempi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616585" y="6275370"/>
            <a:ext cx="8487188" cy="616496"/>
          </a:xfrm>
        </p:spPr>
        <p:txBody>
          <a:bodyPr>
            <a:normAutofit fontScale="92500"/>
          </a:bodyPr>
          <a:lstStyle/>
          <a:p>
            <a:r>
              <a:rPr lang="it-IT" dirty="0"/>
              <a:t>Scienze della Formazione Primaria – Università di Pisa </a:t>
            </a:r>
          </a:p>
        </p:txBody>
      </p:sp>
      <p:pic>
        <p:nvPicPr>
          <p:cNvPr id="2" name="Immagine 1" descr="Schermata 2019-02-12 alle 09.56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" y="805540"/>
            <a:ext cx="9144000" cy="1959429"/>
          </a:xfrm>
          <a:prstGeom prst="rect">
            <a:avLst/>
          </a:prstGeom>
        </p:spPr>
      </p:pic>
      <p:pic>
        <p:nvPicPr>
          <p:cNvPr id="5" name="Immagine 4" descr="Schermata 2019-02-12 alle 09.56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8599"/>
            <a:ext cx="9144000" cy="186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760132" y="159774"/>
            <a:ext cx="369146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mbria"/>
                <a:cs typeface="Cambria"/>
              </a:rPr>
              <a:t>LA PROVA: esempi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616585" y="6275370"/>
            <a:ext cx="8487188" cy="616496"/>
          </a:xfrm>
        </p:spPr>
        <p:txBody>
          <a:bodyPr>
            <a:normAutofit fontScale="92500"/>
          </a:bodyPr>
          <a:lstStyle/>
          <a:p>
            <a:r>
              <a:rPr lang="it-IT" dirty="0"/>
              <a:t>Scienze della Formazione Primaria – Università di Pisa </a:t>
            </a:r>
          </a:p>
        </p:txBody>
      </p:sp>
      <p:pic>
        <p:nvPicPr>
          <p:cNvPr id="7" name="Immagine 6" descr="Schermata 2019-02-12 alle 09.57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6" y="727271"/>
            <a:ext cx="7467600" cy="1752600"/>
          </a:xfrm>
          <a:prstGeom prst="rect">
            <a:avLst/>
          </a:prstGeom>
        </p:spPr>
      </p:pic>
      <p:pic>
        <p:nvPicPr>
          <p:cNvPr id="9" name="Immagine 8" descr="Schermata 2019-02-12 alle 09.57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0670"/>
            <a:ext cx="9144000" cy="1652226"/>
          </a:xfrm>
          <a:prstGeom prst="rect">
            <a:avLst/>
          </a:prstGeom>
        </p:spPr>
      </p:pic>
      <p:pic>
        <p:nvPicPr>
          <p:cNvPr id="10" name="Immagine 9" descr="Schermata 2019-02-12 alle 09.59.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8491"/>
            <a:ext cx="9144000" cy="15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760132" y="159774"/>
            <a:ext cx="369146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mbria"/>
                <a:cs typeface="Cambria"/>
              </a:rPr>
              <a:t>LA PROVA: esempi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616585" y="6275370"/>
            <a:ext cx="8487188" cy="616496"/>
          </a:xfrm>
        </p:spPr>
        <p:txBody>
          <a:bodyPr>
            <a:normAutofit fontScale="92500"/>
          </a:bodyPr>
          <a:lstStyle/>
          <a:p>
            <a:r>
              <a:rPr lang="it-IT" dirty="0"/>
              <a:t>Scienze della Formazione Primaria – Università di Pisa </a:t>
            </a:r>
          </a:p>
        </p:txBody>
      </p:sp>
      <p:pic>
        <p:nvPicPr>
          <p:cNvPr id="2" name="Immagine 1" descr="Schermata 2019-02-12 alle 10.00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783167"/>
            <a:ext cx="3835400" cy="419100"/>
          </a:xfrm>
          <a:prstGeom prst="rect">
            <a:avLst/>
          </a:prstGeom>
        </p:spPr>
      </p:pic>
      <p:pic>
        <p:nvPicPr>
          <p:cNvPr id="5" name="Immagine 4" descr="Schermata 2019-02-12 alle 10.00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34" y="1202267"/>
            <a:ext cx="6121400" cy="2895600"/>
          </a:xfrm>
          <a:prstGeom prst="rect">
            <a:avLst/>
          </a:prstGeom>
        </p:spPr>
      </p:pic>
      <p:pic>
        <p:nvPicPr>
          <p:cNvPr id="11" name="Immagine 10" descr="Schermata 2019-02-12 alle 10.00.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4085167"/>
            <a:ext cx="82677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616585" y="6275370"/>
            <a:ext cx="8487188" cy="616496"/>
          </a:xfrm>
        </p:spPr>
        <p:txBody>
          <a:bodyPr>
            <a:normAutofit fontScale="92500"/>
          </a:bodyPr>
          <a:lstStyle/>
          <a:p>
            <a:r>
              <a:rPr lang="it-IT" dirty="0"/>
              <a:t>Scienze della Formazione Primaria – Università di Pisa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397EDF9-B383-9744-BBDE-FD93B5A54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66" y="723667"/>
            <a:ext cx="7893269" cy="142255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5BFEC58-C1D6-E64E-A427-30821B35CBDE}"/>
              </a:ext>
            </a:extLst>
          </p:cNvPr>
          <p:cNvSpPr txBox="1"/>
          <p:nvPr/>
        </p:nvSpPr>
        <p:spPr>
          <a:xfrm>
            <a:off x="872361" y="126338"/>
            <a:ext cx="7760914" cy="523220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latin typeface="Garamond" panose="02020404030301010803" pitchFamily="18" charset="0"/>
                <a:cs typeface="Cambria"/>
              </a:rPr>
              <a:t>https</a:t>
            </a:r>
            <a:r>
              <a:rPr lang="it-IT" sz="2800" dirty="0">
                <a:latin typeface="Garamond" panose="02020404030301010803" pitchFamily="18" charset="0"/>
                <a:cs typeface="Cambria"/>
              </a:rPr>
              <a:t>://</a:t>
            </a:r>
            <a:r>
              <a:rPr lang="it-IT" sz="2800" dirty="0" err="1">
                <a:latin typeface="Garamond" panose="02020404030301010803" pitchFamily="18" charset="0"/>
                <a:cs typeface="Cambria"/>
              </a:rPr>
              <a:t>formazioneprimaria.cfs.unipi.it</a:t>
            </a:r>
            <a:endParaRPr lang="it-IT" sz="2800" dirty="0">
              <a:latin typeface="Garamond" panose="02020404030301010803" pitchFamily="18" charset="0"/>
              <a:cs typeface="Cambria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FAEBBC24-A7AF-2048-B72E-6FD1465633F4}"/>
              </a:ext>
            </a:extLst>
          </p:cNvPr>
          <p:cNvSpPr/>
          <p:nvPr/>
        </p:nvSpPr>
        <p:spPr>
          <a:xfrm>
            <a:off x="1355834" y="1534510"/>
            <a:ext cx="1061545" cy="3153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BDF5505-DF81-E648-92D7-4AF2D51B8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16" y="2248621"/>
            <a:ext cx="8330513" cy="1346413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9F7AC929-9536-E14E-8318-CFFB2CB1D922}"/>
              </a:ext>
            </a:extLst>
          </p:cNvPr>
          <p:cNvSpPr/>
          <p:nvPr/>
        </p:nvSpPr>
        <p:spPr>
          <a:xfrm>
            <a:off x="680596" y="2248621"/>
            <a:ext cx="1534506" cy="662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57D9F89-BC0C-D442-851B-3421A44DE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12" y="3917932"/>
            <a:ext cx="8289934" cy="189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4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616585" y="6275370"/>
            <a:ext cx="8487188" cy="616496"/>
          </a:xfrm>
        </p:spPr>
        <p:txBody>
          <a:bodyPr>
            <a:normAutofit fontScale="92500"/>
          </a:bodyPr>
          <a:lstStyle/>
          <a:p>
            <a:r>
              <a:rPr lang="it-IT" dirty="0"/>
              <a:t>Scienze della Formazione Primaria – Università di Pisa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397EDF9-B383-9744-BBDE-FD93B5A54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66" y="723667"/>
            <a:ext cx="7893269" cy="142255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5BFEC58-C1D6-E64E-A427-30821B35CBDE}"/>
              </a:ext>
            </a:extLst>
          </p:cNvPr>
          <p:cNvSpPr txBox="1"/>
          <p:nvPr/>
        </p:nvSpPr>
        <p:spPr>
          <a:xfrm>
            <a:off x="872361" y="126338"/>
            <a:ext cx="7760914" cy="523220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latin typeface="Garamond" panose="02020404030301010803" pitchFamily="18" charset="0"/>
                <a:cs typeface="Cambria"/>
              </a:rPr>
              <a:t>https</a:t>
            </a:r>
            <a:r>
              <a:rPr lang="it-IT" sz="2800" dirty="0">
                <a:latin typeface="Garamond" panose="02020404030301010803" pitchFamily="18" charset="0"/>
                <a:cs typeface="Cambria"/>
              </a:rPr>
              <a:t>://</a:t>
            </a:r>
            <a:r>
              <a:rPr lang="it-IT" sz="2800" dirty="0" err="1">
                <a:latin typeface="Garamond" panose="02020404030301010803" pitchFamily="18" charset="0"/>
                <a:cs typeface="Cambria"/>
              </a:rPr>
              <a:t>formazioneprimaria.cfs.unipi.it</a:t>
            </a:r>
            <a:endParaRPr lang="it-IT" sz="2800" dirty="0">
              <a:latin typeface="Garamond" panose="02020404030301010803" pitchFamily="18" charset="0"/>
              <a:cs typeface="Cambria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BDF5505-DF81-E648-92D7-4AF2D51B8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16" y="2248621"/>
            <a:ext cx="8330513" cy="1346413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9F7AC929-9536-E14E-8318-CFFB2CB1D922}"/>
              </a:ext>
            </a:extLst>
          </p:cNvPr>
          <p:cNvSpPr/>
          <p:nvPr/>
        </p:nvSpPr>
        <p:spPr>
          <a:xfrm>
            <a:off x="616585" y="2590417"/>
            <a:ext cx="1534506" cy="662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27A550-573F-4A42-9F48-53B15F3EF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96" y="4011146"/>
            <a:ext cx="8320003" cy="18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0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247756" y="2187825"/>
            <a:ext cx="6150940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latin typeface="Garamond" panose="02020404030301010803" pitchFamily="18" charset="0"/>
                <a:cs typeface="Cambria"/>
              </a:rPr>
              <a:t>Punteggio in competenza linguistica e ragionamento logico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085775" y="3328918"/>
            <a:ext cx="5861621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latin typeface="Garamond" panose="02020404030301010803" pitchFamily="18" charset="0"/>
                <a:cs typeface="Cambria"/>
              </a:rPr>
              <a:t>Punteggio in cultura letteraria, storico-sociale e geografica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981650" y="4423229"/>
            <a:ext cx="3772185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latin typeface="Garamond" panose="02020404030301010803" pitchFamily="18" charset="0"/>
                <a:cs typeface="Cambria"/>
              </a:rPr>
              <a:t>Punteggio in cultura matematico-scientifica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286116" y="1547096"/>
            <a:ext cx="7202753" cy="492443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Criteri in caso di parità di punteggio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282032" y="4941871"/>
            <a:ext cx="3494706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latin typeface="Garamond" panose="02020404030301010803" pitchFamily="18" charset="0"/>
                <a:cs typeface="Cambria"/>
              </a:rPr>
              <a:t>Voto di </a:t>
            </a:r>
            <a:r>
              <a:rPr lang="it-IT" sz="2600" i="1" dirty="0">
                <a:latin typeface="Garamond" panose="02020404030301010803" pitchFamily="18" charset="0"/>
                <a:cs typeface="Cambria"/>
              </a:rPr>
              <a:t>Maturità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848759" y="5614627"/>
            <a:ext cx="6743607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latin typeface="Garamond" panose="02020404030301010803" pitchFamily="18" charset="0"/>
                <a:cs typeface="Cambria"/>
              </a:rPr>
              <a:t>Studente anagraficamente più giovane</a:t>
            </a:r>
            <a:endParaRPr lang="it-IT" sz="2600" i="1" dirty="0">
              <a:latin typeface="Garamond" panose="02020404030301010803" pitchFamily="18" charset="0"/>
              <a:cs typeface="Cambria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16585" y="6275370"/>
            <a:ext cx="8487188" cy="616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Scienze della Formazione Primaria – Università di Pisa </a:t>
            </a: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024AC87-D52A-B647-B5C3-C1F67468E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7"/>
            <a:ext cx="9144000" cy="131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9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8" grpId="0" animBg="1"/>
      <p:bldP spid="19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>
              <a:latin typeface="Garamond" panose="02020404030301010803" pitchFamily="18" charset="0"/>
            </a:endParaRPr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202268" y="326034"/>
            <a:ext cx="7213598" cy="461665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Cambria"/>
                <a:cs typeface="Cambria"/>
              </a:rPr>
              <a:t>IMPORTANTE!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912883" y="1095869"/>
            <a:ext cx="5547294" cy="830997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Il bando di partecipazione al concorso uscirà presumibilmente a luglio 2022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33146" y="2219232"/>
            <a:ext cx="8131176" cy="830997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L’iscrizione secondo le direttive del bando e nei tempi è condizione necessaria per poter partecipare al concorso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33146" y="5034878"/>
            <a:ext cx="8131176" cy="830997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lvl="0" algn="ctr" defTabSz="914400"/>
            <a:r>
              <a:rPr lang="it-IT" sz="24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Cambria"/>
              </a:rPr>
              <a:t>Il bando sarà pubblicato su </a:t>
            </a:r>
            <a:r>
              <a:rPr lang="it-IT" sz="24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Cambria"/>
                <a:hlinkClick r:id="rId3"/>
              </a:rPr>
              <a:t>http://matricolandosi.unipi.it</a:t>
            </a:r>
            <a:r>
              <a:rPr lang="it-IT" sz="24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Cambria"/>
              </a:rPr>
              <a:t> </a:t>
            </a:r>
          </a:p>
          <a:p>
            <a:pPr lvl="0" algn="ctr" defTabSz="914400"/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Cambria"/>
              </a:rPr>
              <a:t>Un</a:t>
            </a:r>
            <a:r>
              <a:rPr kumimoji="0" lang="it-IT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Cambria"/>
              </a:rPr>
              <a:t> avviso sarà riportato anche sul sito del Corso di Laurea</a:t>
            </a:r>
            <a:endParaRPr kumimoji="0" lang="it-IT" sz="2400" b="0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cs typeface="Cambria"/>
              <a:sym typeface="Wingding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6585" y="6275370"/>
            <a:ext cx="8487188" cy="616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Garamond" panose="02020404030301010803" pitchFamily="18" charset="0"/>
              </a:rPr>
              <a:t>Scienze della Formazione Primaria – Università di Pisa </a:t>
            </a:r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505C7B1-3EEA-B148-9B16-0D3E89BF5989}"/>
              </a:ext>
            </a:extLst>
          </p:cNvPr>
          <p:cNvSpPr txBox="1"/>
          <p:nvPr/>
        </p:nvSpPr>
        <p:spPr>
          <a:xfrm>
            <a:off x="733146" y="3448167"/>
            <a:ext cx="8131176" cy="1200329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ATTENZIONE: al momento della domanda deve essere presentata l'eventuale certificazione di lingua inglese: non valgono attestazioni provvisorie!</a:t>
            </a:r>
          </a:p>
        </p:txBody>
      </p:sp>
    </p:spTree>
    <p:extLst>
      <p:ext uri="{BB962C8B-B14F-4D97-AF65-F5344CB8AC3E}">
        <p14:creationId xmlns:p14="http://schemas.microsoft.com/office/powerpoint/2010/main" val="36708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183465" y="266636"/>
            <a:ext cx="292946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COSA È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965887" y="1063097"/>
            <a:ext cx="7813346" cy="1384995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latin typeface="Garamond" panose="02020404030301010803" pitchFamily="18" charset="0"/>
                <a:cs typeface="Cambria" charset="0"/>
              </a:rPr>
              <a:t>Laurea magistrale quinquennale a ciclo unico e a numero programmato abilitante all’insegnamento alla scuola </a:t>
            </a:r>
            <a:r>
              <a:rPr lang="it-IT" sz="2800" dirty="0" err="1">
                <a:latin typeface="Garamond" panose="02020404030301010803" pitchFamily="18" charset="0"/>
                <a:cs typeface="Cambria" charset="0"/>
              </a:rPr>
              <a:t>pre</a:t>
            </a:r>
            <a:r>
              <a:rPr lang="it-IT" sz="2800" dirty="0">
                <a:latin typeface="Garamond" panose="02020404030301010803" pitchFamily="18" charset="0"/>
                <a:cs typeface="Cambria" charset="0"/>
              </a:rPr>
              <a:t>-primaria e primaria</a:t>
            </a:r>
          </a:p>
        </p:txBody>
      </p:sp>
      <p:sp>
        <p:nvSpPr>
          <p:cNvPr id="11" name="Ovale 10"/>
          <p:cNvSpPr/>
          <p:nvPr/>
        </p:nvSpPr>
        <p:spPr>
          <a:xfrm>
            <a:off x="3835399" y="995365"/>
            <a:ext cx="4521200" cy="745067"/>
          </a:xfrm>
          <a:prstGeom prst="ellipse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cxnSp>
        <p:nvCxnSpPr>
          <p:cNvPr id="12" name="Connettore 2 11"/>
          <p:cNvCxnSpPr>
            <a:cxnSpLocks/>
            <a:stCxn id="11" idx="4"/>
            <a:endCxn id="13" idx="0"/>
          </p:cNvCxnSpPr>
          <p:nvPr/>
        </p:nvCxnSpPr>
        <p:spPr>
          <a:xfrm>
            <a:off x="6095999" y="1740432"/>
            <a:ext cx="2055810" cy="94414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7351657" y="2684575"/>
            <a:ext cx="1600304" cy="1938992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Percorso unitario, non organizzato in 3+2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6585" y="6275370"/>
            <a:ext cx="8487188" cy="616496"/>
          </a:xfrm>
        </p:spPr>
        <p:txBody>
          <a:bodyPr>
            <a:normAutofit fontScale="92500"/>
          </a:bodyPr>
          <a:lstStyle/>
          <a:p>
            <a:r>
              <a:rPr lang="it-IT" dirty="0"/>
              <a:t>Scienze della Formazione Primaria – Università di Pisa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1AC0067-9C7C-F44B-BBC3-0D90D1046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51" y="2558331"/>
            <a:ext cx="66167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9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>
              <a:latin typeface="Garamond" panose="02020404030301010803" pitchFamily="18" charset="0"/>
            </a:endParaRPr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33146" y="5034878"/>
            <a:ext cx="8131176" cy="830997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lvl="0" algn="ctr" defTabSz="914400"/>
            <a:r>
              <a:rPr lang="it-IT" sz="24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Cambria"/>
              </a:rPr>
              <a:t>Il bando sarà pubblicato su </a:t>
            </a:r>
            <a:r>
              <a:rPr lang="it-IT" sz="24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Cambria"/>
                <a:hlinkClick r:id="rId3"/>
              </a:rPr>
              <a:t>http://matricolandosi.unipi.it</a:t>
            </a:r>
            <a:r>
              <a:rPr lang="it-IT" sz="24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Cambria"/>
              </a:rPr>
              <a:t> </a:t>
            </a:r>
          </a:p>
          <a:p>
            <a:pPr lvl="0" algn="ctr" defTabSz="914400"/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Cambria"/>
              </a:rPr>
              <a:t>Un</a:t>
            </a:r>
            <a:r>
              <a:rPr kumimoji="0" lang="it-IT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Cambria"/>
              </a:rPr>
              <a:t> avviso sarà riportato anche sul sito del Corso di Laurea</a:t>
            </a:r>
            <a:endParaRPr kumimoji="0" lang="it-IT" sz="2400" b="0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cs typeface="Cambria"/>
              <a:sym typeface="Wingding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6585" y="6275370"/>
            <a:ext cx="8487188" cy="616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Garamond" panose="02020404030301010803" pitchFamily="18" charset="0"/>
              </a:rPr>
              <a:t>Scienze della Formazione Primaria – Università di Pisa </a:t>
            </a:r>
            <a:endParaRPr lang="it-IT" dirty="0">
              <a:latin typeface="Garamond" panose="02020404030301010803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AC1A024-6523-6C4F-844C-5AEE36CB6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10" y="21020"/>
            <a:ext cx="9144000" cy="4534774"/>
          </a:xfrm>
          <a:prstGeom prst="rect">
            <a:avLst/>
          </a:prstGeom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D5F00ADD-2E6A-1141-9594-A405F9F25A24}"/>
              </a:ext>
            </a:extLst>
          </p:cNvPr>
          <p:cNvSpPr/>
          <p:nvPr/>
        </p:nvSpPr>
        <p:spPr>
          <a:xfrm>
            <a:off x="564130" y="866719"/>
            <a:ext cx="1534506" cy="5101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785808A-10C7-774B-A05F-2D2370B42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3" y="1486039"/>
            <a:ext cx="6663559" cy="3160801"/>
          </a:xfrm>
          <a:prstGeom prst="rect">
            <a:avLst/>
          </a:prstGeom>
        </p:spPr>
      </p:pic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E79ABDF4-822E-1C48-A26F-A41CC32E5AA4}"/>
              </a:ext>
            </a:extLst>
          </p:cNvPr>
          <p:cNvCxnSpPr/>
          <p:nvPr/>
        </p:nvCxnSpPr>
        <p:spPr>
          <a:xfrm>
            <a:off x="353073" y="2459421"/>
            <a:ext cx="21589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573E67A6-D1EB-D245-9F53-3A8345A78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2481" y="458292"/>
            <a:ext cx="6663560" cy="360942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8F6A8FA-DCC8-7247-9617-E7EAD91A0C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6903" y="1056506"/>
            <a:ext cx="5522967" cy="338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3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04865" y="873470"/>
            <a:ext cx="2387598" cy="830997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Opportunità per l’Università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183465" y="97306"/>
            <a:ext cx="292946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PERCHÉ</a:t>
            </a:r>
          </a:p>
        </p:txBody>
      </p:sp>
      <p:pic>
        <p:nvPicPr>
          <p:cNvPr id="2" name="Immagine 1" descr="Schermata 2018-05-22 alle 12.21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88" y="2152433"/>
            <a:ext cx="3096683" cy="356165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1" name="CasellaDiTesto 10"/>
          <p:cNvSpPr txBox="1"/>
          <p:nvPr/>
        </p:nvSpPr>
        <p:spPr>
          <a:xfrm>
            <a:off x="3859371" y="873470"/>
            <a:ext cx="5022840" cy="830997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Opportunità per il tessuto formativo di tutto il territorio costiero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3986931" y="3423991"/>
            <a:ext cx="2077543" cy="461665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latin typeface="Garamond" panose="02020404030301010803" pitchFamily="18" charset="0"/>
                <a:cs typeface="Cambria" charset="0"/>
              </a:rPr>
              <a:t>LOGISTICHE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6297134" y="3423991"/>
            <a:ext cx="2739591" cy="461665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latin typeface="Garamond" panose="02020404030301010803" pitchFamily="18" charset="0"/>
                <a:cs typeface="Cambria" charset="0"/>
              </a:rPr>
              <a:t>OCCUPAZIONALI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5032124" y="4001258"/>
            <a:ext cx="2404532" cy="461665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latin typeface="Garamond" panose="02020404030301010803" pitchFamily="18" charset="0"/>
                <a:cs typeface="Cambria" charset="0"/>
              </a:rPr>
              <a:t>FORMATIVE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16585" y="6275370"/>
            <a:ext cx="8487188" cy="616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Scienze della Formazione Primaria – Università di Pisa 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E81A1AB-1AC1-AD43-B280-E78027FFB170}"/>
              </a:ext>
            </a:extLst>
          </p:cNvPr>
          <p:cNvSpPr txBox="1"/>
          <p:nvPr/>
        </p:nvSpPr>
        <p:spPr>
          <a:xfrm>
            <a:off x="5486390" y="5157578"/>
            <a:ext cx="3546833" cy="461665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Opportunità gli studenti</a:t>
            </a:r>
          </a:p>
        </p:txBody>
      </p:sp>
    </p:spTree>
    <p:extLst>
      <p:ext uri="{BB962C8B-B14F-4D97-AF65-F5344CB8AC3E}">
        <p14:creationId xmlns:p14="http://schemas.microsoft.com/office/powerpoint/2010/main" val="211669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54065" y="721073"/>
            <a:ext cx="8171403" cy="830997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Il tasso di occupazione (</a:t>
            </a:r>
            <a:r>
              <a:rPr lang="it-IT" sz="2400" dirty="0" err="1">
                <a:latin typeface="Garamond" panose="02020404030301010803" pitchFamily="18" charset="0"/>
                <a:cs typeface="Cambria"/>
              </a:rPr>
              <a:t>def</a:t>
            </a:r>
            <a:r>
              <a:rPr lang="it-IT" sz="2400" dirty="0">
                <a:latin typeface="Garamond" panose="02020404030301010803" pitchFamily="18" charset="0"/>
                <a:cs typeface="Cambria"/>
              </a:rPr>
              <a:t>. Istat) tra i laureati in Toscana varia dall’93,2% a 1 anno dalla laurea, al 100% a 5 anni dalla laurea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183465" y="97306"/>
            <a:ext cx="292946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PERCHÉ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00449" y="1661834"/>
            <a:ext cx="8131176" cy="1200328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In Italia la tipologia dell’</a:t>
            </a:r>
            <a:r>
              <a:rPr lang="it-IT" sz="2400" dirty="0" err="1">
                <a:latin typeface="Garamond" panose="02020404030301010803" pitchFamily="18" charset="0"/>
                <a:cs typeface="Cambria"/>
              </a:rPr>
              <a:t>attivita</a:t>
            </a:r>
            <a:r>
              <a:rPr lang="it-IT" sz="2400" dirty="0">
                <a:latin typeface="Garamond" panose="02020404030301010803" pitchFamily="18" charset="0"/>
                <a:cs typeface="Cambria"/>
              </a:rPr>
              <a:t>̀ lavorativa è a tempo indeterminato per il 34,3% dei laureati ad un anno. Tale percentuale arriva all’83% per i laureati a 5 anni dalla laurea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5604933" y="4507656"/>
            <a:ext cx="3326692" cy="461665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latin typeface="Garamond" panose="02020404030301010803" pitchFamily="18" charset="0"/>
                <a:cs typeface="Cambria" charset="0"/>
              </a:rPr>
              <a:t>DATI </a:t>
            </a:r>
            <a:r>
              <a:rPr lang="it-IT" sz="2400" dirty="0" err="1">
                <a:latin typeface="Garamond" panose="02020404030301010803" pitchFamily="18" charset="0"/>
                <a:cs typeface="Cambria" charset="0"/>
              </a:rPr>
              <a:t>AlmaLaurea</a:t>
            </a:r>
            <a:r>
              <a:rPr lang="it-IT" sz="2400" dirty="0">
                <a:latin typeface="Garamond" panose="02020404030301010803" pitchFamily="18" charset="0"/>
                <a:cs typeface="Cambria" charset="0"/>
              </a:rPr>
              <a:t> 2016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62685" y="2956853"/>
            <a:ext cx="5350248" cy="830997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Il tempo medio che trascorre dalla laurea al reperimento del primo lavoro è di 3,6 mesi </a:t>
            </a:r>
          </a:p>
        </p:txBody>
      </p:sp>
      <p:sp>
        <p:nvSpPr>
          <p:cNvPr id="5" name="Freccia giù 4"/>
          <p:cNvSpPr/>
          <p:nvPr/>
        </p:nvSpPr>
        <p:spPr>
          <a:xfrm>
            <a:off x="2946401" y="3872515"/>
            <a:ext cx="372534" cy="5674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114097" y="4512308"/>
            <a:ext cx="4236835" cy="1569660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Appare evidente il bisogno di figure specializzate (a maggior ragione considerando le previsioni sui pensionamenti)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5486390" y="5157578"/>
            <a:ext cx="3546833" cy="461665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Opportunità gli studenti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16585" y="6275370"/>
            <a:ext cx="8487188" cy="616496"/>
          </a:xfrm>
        </p:spPr>
        <p:txBody>
          <a:bodyPr>
            <a:normAutofit fontScale="92500"/>
          </a:bodyPr>
          <a:lstStyle/>
          <a:p>
            <a:r>
              <a:rPr lang="it-IT" dirty="0"/>
              <a:t>Scienze della Formazione Primaria – Università di Pisa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3340F7D-5EED-214F-A3FA-142ED6A06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134" y="3423991"/>
            <a:ext cx="2739591" cy="461665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latin typeface="Garamond" panose="02020404030301010803" pitchFamily="18" charset="0"/>
                <a:cs typeface="Cambria" charset="0"/>
              </a:rPr>
              <a:t>OCCUPAZIONALI</a:t>
            </a:r>
          </a:p>
        </p:txBody>
      </p:sp>
    </p:spTree>
    <p:extLst>
      <p:ext uri="{BB962C8B-B14F-4D97-AF65-F5344CB8AC3E}">
        <p14:creationId xmlns:p14="http://schemas.microsoft.com/office/powerpoint/2010/main" val="361355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7" grpId="0" animBg="1"/>
      <p:bldP spid="19" grpId="0" animBg="1"/>
      <p:bldP spid="5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183465" y="97306"/>
            <a:ext cx="292946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PERCHÉ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04865" y="796721"/>
            <a:ext cx="5529802" cy="830997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L’ordinamento di </a:t>
            </a:r>
            <a:r>
              <a:rPr lang="it-IT" sz="2400" dirty="0" err="1">
                <a:latin typeface="Garamond" panose="02020404030301010803" pitchFamily="18" charset="0"/>
                <a:cs typeface="Cambria"/>
              </a:rPr>
              <a:t>SdF</a:t>
            </a:r>
            <a:r>
              <a:rPr lang="it-IT" sz="2400" dirty="0">
                <a:latin typeface="Garamond" panose="02020404030301010803" pitchFamily="18" charset="0"/>
                <a:cs typeface="Cambria"/>
              </a:rPr>
              <a:t> è fissato dal D.M. 249/2010 ed è uguale in tutta Italia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04865" y="97306"/>
            <a:ext cx="210644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COME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16585" y="6275370"/>
            <a:ext cx="8487188" cy="616496"/>
          </a:xfrm>
        </p:spPr>
        <p:txBody>
          <a:bodyPr>
            <a:normAutofit fontScale="92500"/>
          </a:bodyPr>
          <a:lstStyle/>
          <a:p>
            <a:r>
              <a:rPr lang="it-IT" dirty="0"/>
              <a:t>Scienze della Formazione Primaria – Università di Pisa </a:t>
            </a:r>
          </a:p>
        </p:txBody>
      </p:sp>
      <p:pic>
        <p:nvPicPr>
          <p:cNvPr id="5" name="Immagine 4" descr="Schermata 2019-02-12 alle 10.0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803"/>
            <a:ext cx="9144000" cy="424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183465" y="97306"/>
            <a:ext cx="292946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PERCHÉ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04865" y="796721"/>
            <a:ext cx="5529802" cy="830997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L’ordinamento di </a:t>
            </a:r>
            <a:r>
              <a:rPr lang="it-IT" sz="2400" dirty="0" err="1">
                <a:latin typeface="Garamond" panose="02020404030301010803" pitchFamily="18" charset="0"/>
                <a:cs typeface="Cambria"/>
              </a:rPr>
              <a:t>SdF</a:t>
            </a:r>
            <a:r>
              <a:rPr lang="it-IT" sz="2400" dirty="0">
                <a:latin typeface="Garamond" panose="02020404030301010803" pitchFamily="18" charset="0"/>
                <a:cs typeface="Cambria"/>
              </a:rPr>
              <a:t> è fissato dal D.M. 249/2010 ed è uguale in tutta Italia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04865" y="97306"/>
            <a:ext cx="210644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COME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16585" y="6275370"/>
            <a:ext cx="8487188" cy="616496"/>
          </a:xfrm>
        </p:spPr>
        <p:txBody>
          <a:bodyPr>
            <a:normAutofit fontScale="92500"/>
          </a:bodyPr>
          <a:lstStyle/>
          <a:p>
            <a:r>
              <a:rPr lang="it-IT" dirty="0"/>
              <a:t>Scienze della Formazione Primaria – Università di Pisa 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6631509" y="558971"/>
            <a:ext cx="2404532" cy="830997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latin typeface="Garamond" panose="02020404030301010803" pitchFamily="18" charset="0"/>
                <a:cs typeface="Cambria" charset="0"/>
              </a:rPr>
              <a:t>Riconosce 3 Macro-Aree</a:t>
            </a:r>
          </a:p>
        </p:txBody>
      </p:sp>
      <p:pic>
        <p:nvPicPr>
          <p:cNvPr id="5" name="Immagine 4" descr="Schermata 2019-02-12 alle 10.06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8" y="1888067"/>
            <a:ext cx="4461933" cy="1177950"/>
          </a:xfrm>
          <a:prstGeom prst="rect">
            <a:avLst/>
          </a:prstGeom>
        </p:spPr>
      </p:pic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6112932" y="1939038"/>
            <a:ext cx="2404532" cy="461665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latin typeface="Garamond" panose="02020404030301010803" pitchFamily="18" charset="0"/>
                <a:cs typeface="Cambria" charset="0"/>
              </a:rPr>
              <a:t>78 CFU</a:t>
            </a:r>
          </a:p>
        </p:txBody>
      </p:sp>
      <p:pic>
        <p:nvPicPr>
          <p:cNvPr id="7" name="Immagine 6" descr="Schermata 2019-02-12 alle 10.06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64" y="3350272"/>
            <a:ext cx="4301067" cy="923327"/>
          </a:xfrm>
          <a:prstGeom prst="rect">
            <a:avLst/>
          </a:prstGeom>
        </p:spPr>
      </p:pic>
      <p:pic>
        <p:nvPicPr>
          <p:cNvPr id="8" name="Immagine 7" descr="Schermata 2019-02-12 alle 10.06.5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66" y="4665096"/>
            <a:ext cx="4986869" cy="863527"/>
          </a:xfrm>
          <a:prstGeom prst="rect">
            <a:avLst/>
          </a:prstGeom>
        </p:spPr>
      </p:pic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6112932" y="3479971"/>
            <a:ext cx="2404532" cy="461665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latin typeface="Garamond" panose="02020404030301010803" pitchFamily="18" charset="0"/>
                <a:cs typeface="Cambria" charset="0"/>
              </a:rPr>
              <a:t>135 CFU</a:t>
            </a: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6112932" y="4885437"/>
            <a:ext cx="2404532" cy="461665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latin typeface="Garamond" panose="02020404030301010803" pitchFamily="18" charset="0"/>
                <a:cs typeface="Cambria" charset="0"/>
              </a:rPr>
              <a:t>31 CFU</a:t>
            </a:r>
          </a:p>
        </p:txBody>
      </p:sp>
    </p:spTree>
    <p:extLst>
      <p:ext uri="{BB962C8B-B14F-4D97-AF65-F5344CB8AC3E}">
        <p14:creationId xmlns:p14="http://schemas.microsoft.com/office/powerpoint/2010/main" val="125157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183465" y="97306"/>
            <a:ext cx="292946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PERCHÉ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04865" y="796721"/>
            <a:ext cx="5529802" cy="830997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L’ordinamento di </a:t>
            </a:r>
            <a:r>
              <a:rPr lang="it-IT" sz="2400" dirty="0" err="1">
                <a:latin typeface="Garamond" panose="02020404030301010803" pitchFamily="18" charset="0"/>
                <a:cs typeface="Cambria"/>
              </a:rPr>
              <a:t>SdF</a:t>
            </a:r>
            <a:r>
              <a:rPr lang="it-IT" sz="2400" dirty="0">
                <a:latin typeface="Garamond" panose="02020404030301010803" pitchFamily="18" charset="0"/>
                <a:cs typeface="Cambria"/>
              </a:rPr>
              <a:t> è fissato dal D.M. 249/2010 ed è uguale in tutta Italia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04865" y="97306"/>
            <a:ext cx="210644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COME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16585" y="6275370"/>
            <a:ext cx="8487188" cy="616496"/>
          </a:xfrm>
        </p:spPr>
        <p:txBody>
          <a:bodyPr>
            <a:normAutofit fontScale="92500"/>
          </a:bodyPr>
          <a:lstStyle/>
          <a:p>
            <a:r>
              <a:rPr lang="it-IT" dirty="0"/>
              <a:t>Scienze della Formazione Primaria – Università di Pisa </a:t>
            </a:r>
          </a:p>
        </p:txBody>
      </p:sp>
      <p:pic>
        <p:nvPicPr>
          <p:cNvPr id="2" name="Immagine 1" descr="Schermata 2019-02-12 alle 10.07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3" y="1814135"/>
            <a:ext cx="5956300" cy="4114800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138740" y="5046133"/>
            <a:ext cx="4568737" cy="88280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6299201" y="2778428"/>
            <a:ext cx="2601374" cy="1938992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Tesi che è abilitante e dunque sviluppata con in commissione un rappresentante dell’USR </a:t>
            </a:r>
          </a:p>
        </p:txBody>
      </p:sp>
      <p:cxnSp>
        <p:nvCxnSpPr>
          <p:cNvPr id="16" name="Connettore 2 15"/>
          <p:cNvCxnSpPr>
            <a:stCxn id="13" idx="6"/>
            <a:endCxn id="20" idx="1"/>
          </p:cNvCxnSpPr>
          <p:nvPr/>
        </p:nvCxnSpPr>
        <p:spPr>
          <a:xfrm flipV="1">
            <a:off x="4707477" y="3747924"/>
            <a:ext cx="1591724" cy="173961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5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183465" y="97306"/>
            <a:ext cx="292946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PERCHÉ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04865" y="796721"/>
            <a:ext cx="5529802" cy="830997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L’ordinamento di </a:t>
            </a:r>
            <a:r>
              <a:rPr lang="it-IT" sz="2400" dirty="0" err="1">
                <a:latin typeface="Garamond" panose="02020404030301010803" pitchFamily="18" charset="0"/>
                <a:cs typeface="Cambria"/>
              </a:rPr>
              <a:t>SdF</a:t>
            </a:r>
            <a:r>
              <a:rPr lang="it-IT" sz="2400" dirty="0">
                <a:latin typeface="Garamond" panose="02020404030301010803" pitchFamily="18" charset="0"/>
                <a:cs typeface="Cambria"/>
              </a:rPr>
              <a:t> è fissato dal D.M. 249/2010 ed è uguale in tutta Italia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04865" y="97306"/>
            <a:ext cx="210644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COME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16585" y="6275370"/>
            <a:ext cx="8487188" cy="616496"/>
          </a:xfrm>
        </p:spPr>
        <p:txBody>
          <a:bodyPr>
            <a:normAutofit fontScale="92500"/>
          </a:bodyPr>
          <a:lstStyle/>
          <a:p>
            <a:r>
              <a:rPr lang="it-IT" dirty="0"/>
              <a:t>Scienze della Formazione Primaria – Università di Pisa </a:t>
            </a:r>
          </a:p>
        </p:txBody>
      </p:sp>
      <p:pic>
        <p:nvPicPr>
          <p:cNvPr id="2" name="Immagine 1" descr="Schermata 2019-02-12 alle 10.07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3" y="1814135"/>
            <a:ext cx="5956300" cy="4114800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159813" y="3369733"/>
            <a:ext cx="4568737" cy="88280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116113" y="2659897"/>
            <a:ext cx="2919928" cy="2677656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Per 600 ore totali, suddivise in tirocinio passivo e attivo, e organizzate in maniera crescente dal secondo anno di corso (ad ora 3-5-7-9)</a:t>
            </a:r>
          </a:p>
        </p:txBody>
      </p:sp>
      <p:cxnSp>
        <p:nvCxnSpPr>
          <p:cNvPr id="16" name="Connettore 2 15"/>
          <p:cNvCxnSpPr>
            <a:stCxn id="13" idx="6"/>
            <a:endCxn id="20" idx="1"/>
          </p:cNvCxnSpPr>
          <p:nvPr/>
        </p:nvCxnSpPr>
        <p:spPr>
          <a:xfrm>
            <a:off x="4728550" y="3811134"/>
            <a:ext cx="1387563" cy="18759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80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183465" y="97306"/>
            <a:ext cx="292946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PERCHÉ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04865" y="796721"/>
            <a:ext cx="5529802" cy="830997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L’ordinamento di </a:t>
            </a:r>
            <a:r>
              <a:rPr lang="it-IT" sz="2400" dirty="0" err="1">
                <a:latin typeface="Garamond" panose="02020404030301010803" pitchFamily="18" charset="0"/>
                <a:cs typeface="Cambria"/>
              </a:rPr>
              <a:t>SdF</a:t>
            </a:r>
            <a:r>
              <a:rPr lang="it-IT" sz="2400" dirty="0">
                <a:latin typeface="Garamond" panose="02020404030301010803" pitchFamily="18" charset="0"/>
                <a:cs typeface="Cambria"/>
              </a:rPr>
              <a:t> è fissato dal D.M. 249/2010 ed è uguale in tutta Italia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04865" y="97306"/>
            <a:ext cx="210644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COME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854066" y="2476503"/>
            <a:ext cx="8023767" cy="1569660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...all’interno di questo quadro legislativo e tenendo come riferimento principe le Indicazioni Nazionali, abbiamo sviluppato un progetto originale, che valorizzi le specifiche competenze presenti in UNIPI</a:t>
            </a: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3708400" y="1798327"/>
            <a:ext cx="2404532" cy="461665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latin typeface="Garamond" panose="02020404030301010803" pitchFamily="18" charset="0"/>
                <a:cs typeface="Cambria" charset="0"/>
              </a:rPr>
              <a:t>MA...</a:t>
            </a:r>
          </a:p>
        </p:txBody>
      </p:sp>
      <p:pic>
        <p:nvPicPr>
          <p:cNvPr id="21" name="Immagine 20" descr="Schermata 2014-12-01 alle 11.25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65" y="4420318"/>
            <a:ext cx="3527196" cy="1198925"/>
          </a:xfrm>
          <a:prstGeom prst="rect">
            <a:avLst/>
          </a:prstGeom>
          <a:ln w="76200" cmpd="sng">
            <a:solidFill>
              <a:srgbClr val="3366FF"/>
            </a:solidFill>
          </a:ln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16585" y="6275370"/>
            <a:ext cx="8487188" cy="616496"/>
          </a:xfrm>
        </p:spPr>
        <p:txBody>
          <a:bodyPr>
            <a:normAutofit fontScale="92500"/>
          </a:bodyPr>
          <a:lstStyle/>
          <a:p>
            <a:r>
              <a:rPr lang="it-IT" dirty="0"/>
              <a:t>Scienze della Formazione Primaria – Università di Pisa </a:t>
            </a:r>
          </a:p>
        </p:txBody>
      </p:sp>
    </p:spTree>
    <p:extLst>
      <p:ext uri="{BB962C8B-B14F-4D97-AF65-F5344CB8AC3E}">
        <p14:creationId xmlns:p14="http://schemas.microsoft.com/office/powerpoint/2010/main" val="27271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249431" y="113272"/>
            <a:ext cx="5529802" cy="461665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Alcuni aspetti caratterizzanti e peculiari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04865" y="97306"/>
            <a:ext cx="210644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COME</a:t>
            </a: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854066" y="786564"/>
            <a:ext cx="2666289" cy="830997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latin typeface="Garamond" panose="02020404030301010803" pitchFamily="18" charset="0"/>
                <a:cs typeface="Cambria" charset="0"/>
              </a:rPr>
              <a:t>Il riferimento forte  alle discipline 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3791655" y="786564"/>
            <a:ext cx="5150557" cy="1569660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latin typeface="Garamond" panose="02020404030301010803" pitchFamily="18" charset="0"/>
                <a:cs typeface="Cambria" charset="0"/>
              </a:rPr>
              <a:t>La competenza formativa e di ricerca rispetto alle tematiche dell’inclusione (rispetto alle disabilità, le difficoltà di apprendimento e gli aspetti culturali 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681911" y="2120586"/>
            <a:ext cx="2949576" cy="1938992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latin typeface="Garamond" panose="02020404030301010803" pitchFamily="18" charset="0"/>
                <a:cs typeface="Cambria" charset="0"/>
              </a:rPr>
              <a:t>L’attenzione alla conoscenza del nostro territorio (storico, geografica, naturalistica)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750018" y="2510056"/>
            <a:ext cx="5286023" cy="1569660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latin typeface="Garamond" panose="02020404030301010803" pitchFamily="18" charset="0"/>
                <a:cs typeface="Cambria" charset="0"/>
              </a:rPr>
              <a:t>La competenza specifica riguardo alla </a:t>
            </a:r>
            <a:r>
              <a:rPr lang="it-IT" sz="2400" dirty="0" err="1">
                <a:latin typeface="Garamond" panose="02020404030301010803" pitchFamily="18" charset="0"/>
                <a:cs typeface="Cambria" charset="0"/>
              </a:rPr>
              <a:t>potenzialita</a:t>
            </a:r>
            <a:r>
              <a:rPr lang="it-IT" sz="2400" dirty="0">
                <a:latin typeface="Garamond" panose="02020404030301010803" pitchFamily="18" charset="0"/>
                <a:cs typeface="Cambria" charset="0"/>
              </a:rPr>
              <a:t>̀ delle tecnologie didattiche sia per l’inclusione che </a:t>
            </a:r>
            <a:r>
              <a:rPr lang="it-IT" sz="2400" dirty="0" err="1">
                <a:latin typeface="Garamond" panose="02020404030301010803" pitchFamily="18" charset="0"/>
                <a:cs typeface="Cambria" charset="0"/>
              </a:rPr>
              <a:t>piu</a:t>
            </a:r>
            <a:r>
              <a:rPr lang="it-IT" sz="2400" dirty="0">
                <a:latin typeface="Garamond" panose="02020404030301010803" pitchFamily="18" charset="0"/>
                <a:cs typeface="Cambria" charset="0"/>
              </a:rPr>
              <a:t>̀ in generale per la didattica disciplinare </a:t>
            </a: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582719" y="4353316"/>
            <a:ext cx="8487188" cy="1200328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latin typeface="Garamond" panose="02020404030301010803" pitchFamily="18" charset="0"/>
                <a:cs typeface="Cambria" charset="0"/>
              </a:rPr>
              <a:t>La tradizione di ricerca e di formazione riguardo alla didattica della matematica (con particolare riferimento alla ricostruzione del rapporto con la matematica dei futuri insegnanti)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16585" y="6275370"/>
            <a:ext cx="8487188" cy="616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Scienze della Formazione Primaria – Università di Pisa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642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15" grpId="0" animBg="1"/>
      <p:bldP spid="18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249431" y="113272"/>
            <a:ext cx="5529802" cy="461665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Alcuni aspetti caratterizzanti e peculiari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04865" y="97306"/>
            <a:ext cx="210644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COME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904865" y="786564"/>
            <a:ext cx="8037347" cy="1200329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latin typeface="Garamond" panose="02020404030301010803" pitchFamily="18" charset="0"/>
                <a:cs typeface="Cambria" charset="0"/>
              </a:rPr>
              <a:t>Cercare di insegnare l’importanza anche di sapere uscire dagli schemi nell’insegnamento primario e </a:t>
            </a:r>
            <a:r>
              <a:rPr lang="it-IT" sz="2400" dirty="0" err="1">
                <a:latin typeface="Garamond" panose="02020404030301010803" pitchFamily="18" charset="0"/>
                <a:cs typeface="Cambria" charset="0"/>
              </a:rPr>
              <a:t>pre</a:t>
            </a:r>
            <a:r>
              <a:rPr lang="it-IT" sz="2400" dirty="0">
                <a:latin typeface="Garamond" panose="02020404030301010803" pitchFamily="18" charset="0"/>
                <a:cs typeface="Cambria" charset="0"/>
              </a:rPr>
              <a:t>-primario, di non limitare la curiosità, la voglia di scoprire dei bambini 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16585" y="6275370"/>
            <a:ext cx="8487188" cy="616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Scienze della Formazione Primaria – Università di Pisa 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BC2AC31-78A5-B243-9F57-AF53B6B7B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366" y="3622496"/>
            <a:ext cx="1862065" cy="2571136"/>
          </a:xfrm>
          <a:prstGeom prst="rect">
            <a:avLst/>
          </a:prstGeom>
        </p:spPr>
      </p:pic>
      <p:pic>
        <p:nvPicPr>
          <p:cNvPr id="12" name="Immagine 11" descr="Immagine che contiene uomo, persona, interni&#10;&#10;Descrizione generata automaticamente">
            <a:extLst>
              <a:ext uri="{FF2B5EF4-FFF2-40B4-BE49-F238E27FC236}">
                <a16:creationId xmlns:a16="http://schemas.microsoft.com/office/drawing/2014/main" id="{86F029DE-F62B-5E4D-814C-56C876662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66" y="2068631"/>
            <a:ext cx="2949927" cy="140472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854F842-F297-6B44-9A24-07C377CA6176}"/>
              </a:ext>
            </a:extLst>
          </p:cNvPr>
          <p:cNvSpPr txBox="1"/>
          <p:nvPr/>
        </p:nvSpPr>
        <p:spPr>
          <a:xfrm>
            <a:off x="3977463" y="2326242"/>
            <a:ext cx="4995311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Uno dei mali più gravi della scuola si chiama «far finta». Imparare a far finta, giorno dopo giorno; insegnare a far finta, giorno dopo giorno; affaticarsi, giorno dopo giorno, perché il far finta di oggi sia coerente con quello di ieri e di domani, il far finta dell’allievo con quello dell’insegnante, dei colleghi insegnanti, del direttore, dell’ispettore, della circolare ministeriale</a:t>
            </a:r>
          </a:p>
        </p:txBody>
      </p:sp>
    </p:spTree>
    <p:extLst>
      <p:ext uri="{BB962C8B-B14F-4D97-AF65-F5344CB8AC3E}">
        <p14:creationId xmlns:p14="http://schemas.microsoft.com/office/powerpoint/2010/main" val="61168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05B8A44D-3B91-4348-B4E5-219066CB3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05" y="2705457"/>
            <a:ext cx="5749182" cy="3033189"/>
          </a:xfrm>
          <a:prstGeom prst="rect">
            <a:avLst/>
          </a:prstGeom>
        </p:spPr>
      </p:pic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183465" y="266636"/>
            <a:ext cx="292946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COSA È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965887" y="1063097"/>
            <a:ext cx="7813346" cy="1384995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latin typeface="Garamond" panose="02020404030301010803" pitchFamily="18" charset="0"/>
                <a:cs typeface="Cambria" charset="0"/>
              </a:rPr>
              <a:t>Laurea magistrale quinquennale a ciclo unico e a numero programmato abilitante all’insegnamento alla scuola </a:t>
            </a:r>
            <a:r>
              <a:rPr lang="it-IT" sz="2800" dirty="0" err="1">
                <a:latin typeface="Garamond" panose="02020404030301010803" pitchFamily="18" charset="0"/>
                <a:cs typeface="Cambria" charset="0"/>
              </a:rPr>
              <a:t>pre</a:t>
            </a:r>
            <a:r>
              <a:rPr lang="it-IT" sz="2800" dirty="0">
                <a:latin typeface="Garamond" panose="02020404030301010803" pitchFamily="18" charset="0"/>
                <a:cs typeface="Cambria" charset="0"/>
              </a:rPr>
              <a:t>-primaria e primaria</a:t>
            </a:r>
          </a:p>
        </p:txBody>
      </p:sp>
      <p:sp>
        <p:nvSpPr>
          <p:cNvPr id="11" name="Ovale 10"/>
          <p:cNvSpPr/>
          <p:nvPr/>
        </p:nvSpPr>
        <p:spPr>
          <a:xfrm>
            <a:off x="4309531" y="1439333"/>
            <a:ext cx="4469702" cy="694267"/>
          </a:xfrm>
          <a:prstGeom prst="ellipse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cxnSp>
        <p:nvCxnSpPr>
          <p:cNvPr id="12" name="Connettore 2 11"/>
          <p:cNvCxnSpPr>
            <a:cxnSpLocks/>
            <a:stCxn id="11" idx="4"/>
            <a:endCxn id="13" idx="0"/>
          </p:cNvCxnSpPr>
          <p:nvPr/>
        </p:nvCxnSpPr>
        <p:spPr>
          <a:xfrm>
            <a:off x="6544382" y="2133600"/>
            <a:ext cx="966831" cy="9681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112932" y="3101703"/>
            <a:ext cx="2796561" cy="2677656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L’unico percorso formativo che permette di ottenere l’abilitazione per l’insegnamento alla scuola dell’infanzia e primaria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6585" y="6275370"/>
            <a:ext cx="8487188" cy="616496"/>
          </a:xfrm>
        </p:spPr>
        <p:txBody>
          <a:bodyPr>
            <a:normAutofit fontScale="92500"/>
          </a:bodyPr>
          <a:lstStyle/>
          <a:p>
            <a:r>
              <a:rPr lang="it-IT" dirty="0"/>
              <a:t>Scienze della Formazione Primaria – Università di Pisa </a:t>
            </a:r>
          </a:p>
        </p:txBody>
      </p:sp>
    </p:spTree>
    <p:extLst>
      <p:ext uri="{BB962C8B-B14F-4D97-AF65-F5344CB8AC3E}">
        <p14:creationId xmlns:p14="http://schemas.microsoft.com/office/powerpoint/2010/main" val="172518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11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910954" y="635007"/>
            <a:ext cx="7318646" cy="1815882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Cambria"/>
              </a:rPr>
              <a:t>CONTATTI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Cambria"/>
              </a:rPr>
              <a:t>Pietro Di Martino (</a:t>
            </a:r>
            <a:r>
              <a:rPr lang="it-IT" sz="28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Cambria"/>
                <a:hlinkClick r:id="rId3"/>
              </a:rPr>
              <a:t>pietro.dimartino@unipi.it</a:t>
            </a:r>
            <a:r>
              <a:rPr lang="it-IT" sz="28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Cambria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Cambria"/>
              </a:rPr>
              <a:t>Cecilia Iannella (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Cambria"/>
                <a:hlinkClick r:id="rId4"/>
              </a:rPr>
              <a:t>cecilia.iannella@unipi.it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Cambria"/>
              </a:rPr>
              <a:t>)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Cambria"/>
              </a:rPr>
              <a:t>Valeria </a:t>
            </a:r>
            <a:r>
              <a:rPr lang="it-IT" sz="2800" kern="0" dirty="0" err="1">
                <a:solidFill>
                  <a:sysClr val="windowText" lastClr="000000"/>
                </a:solidFill>
                <a:latin typeface="Garamond" panose="02020404030301010803" pitchFamily="18" charset="0"/>
                <a:cs typeface="Cambria"/>
              </a:rPr>
              <a:t>Ribechini</a:t>
            </a:r>
            <a:r>
              <a:rPr lang="it-IT" sz="28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Cambria"/>
              </a:rPr>
              <a:t> (</a:t>
            </a:r>
            <a:r>
              <a:rPr lang="it-IT" sz="28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Cambria"/>
                <a:hlinkClick r:id="rId5"/>
              </a:rPr>
              <a:t>valeria.ribechini@unipi.it</a:t>
            </a:r>
            <a:r>
              <a:rPr lang="it-IT" sz="28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Cambria"/>
              </a:rPr>
              <a:t>) 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cs typeface="Cambria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80691" y="3251279"/>
            <a:ext cx="6779172" cy="2677656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Cambria"/>
              </a:rPr>
              <a:t>LINK </a:t>
            </a:r>
          </a:p>
          <a:p>
            <a:pPr lvl="0" algn="ctr" defTabSz="914400"/>
            <a:r>
              <a:rPr lang="it-IT" sz="28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Cambria"/>
              </a:rPr>
              <a:t>Pagina web del corso: </a:t>
            </a:r>
            <a:r>
              <a:rPr lang="it-IT" sz="28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Cambria"/>
                <a:hlinkClick r:id="rId6"/>
              </a:rPr>
              <a:t>http://formazioneprimaria.cfs.unipi.it</a:t>
            </a:r>
            <a:r>
              <a:rPr lang="it-IT" sz="28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Cambria"/>
              </a:rPr>
              <a:t> </a:t>
            </a:r>
          </a:p>
          <a:p>
            <a:pPr lvl="0" algn="ctr" defTabSz="914400"/>
            <a:endParaRPr lang="it-IT" sz="2800" kern="0" dirty="0">
              <a:solidFill>
                <a:sysClr val="windowText" lastClr="000000"/>
              </a:solidFill>
              <a:latin typeface="Garamond" panose="02020404030301010803" pitchFamily="18" charset="0"/>
              <a:cs typeface="Cambria"/>
            </a:endParaRPr>
          </a:p>
          <a:p>
            <a:pPr lvl="0" algn="ctr" defTabSz="914400"/>
            <a:r>
              <a:rPr lang="it-IT" sz="28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Cambria"/>
              </a:rPr>
              <a:t>Pagina web per le iscrizioni ad UNIPI:</a:t>
            </a:r>
          </a:p>
          <a:p>
            <a:pPr lvl="0" algn="ctr" defTabSz="914400"/>
            <a:r>
              <a:rPr lang="it-IT" sz="28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Cambria"/>
              </a:rPr>
              <a:t> </a:t>
            </a:r>
            <a:r>
              <a:rPr lang="it-IT" sz="28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Cambria"/>
                <a:hlinkClick r:id="rId7"/>
              </a:rPr>
              <a:t>http://matricolandosi.unipi.it</a:t>
            </a:r>
            <a:r>
              <a:rPr lang="it-IT" sz="28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Cambri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340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965887" y="1063097"/>
            <a:ext cx="7813346" cy="1384995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latin typeface="Garamond" panose="02020404030301010803" pitchFamily="18" charset="0"/>
                <a:cs typeface="Cambria" charset="0"/>
              </a:rPr>
              <a:t>Laurea magistrale quinquennale a ciclo unico e a numero programmato abilitante all’insegnamento alla scuola </a:t>
            </a:r>
            <a:r>
              <a:rPr lang="it-IT" sz="2800" dirty="0" err="1">
                <a:latin typeface="Garamond" panose="02020404030301010803" pitchFamily="18" charset="0"/>
                <a:cs typeface="Cambria" charset="0"/>
              </a:rPr>
              <a:t>pre</a:t>
            </a:r>
            <a:r>
              <a:rPr lang="it-IT" sz="2800" dirty="0">
                <a:latin typeface="Garamond" panose="02020404030301010803" pitchFamily="18" charset="0"/>
                <a:cs typeface="Cambria" charset="0"/>
              </a:rPr>
              <a:t>-primaria e primaria</a:t>
            </a: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183465" y="266636"/>
            <a:ext cx="292946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COSA È</a:t>
            </a:r>
          </a:p>
        </p:txBody>
      </p:sp>
      <p:sp>
        <p:nvSpPr>
          <p:cNvPr id="11" name="Ovale 10"/>
          <p:cNvSpPr/>
          <p:nvPr/>
        </p:nvSpPr>
        <p:spPr>
          <a:xfrm>
            <a:off x="680596" y="1418690"/>
            <a:ext cx="4521200" cy="745067"/>
          </a:xfrm>
          <a:prstGeom prst="ellipse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cxnSp>
        <p:nvCxnSpPr>
          <p:cNvPr id="12" name="Connettore 2 11"/>
          <p:cNvCxnSpPr>
            <a:cxnSpLocks/>
            <a:stCxn id="11" idx="4"/>
            <a:endCxn id="13" idx="0"/>
          </p:cNvCxnSpPr>
          <p:nvPr/>
        </p:nvCxnSpPr>
        <p:spPr>
          <a:xfrm flipH="1">
            <a:off x="2632303" y="2163757"/>
            <a:ext cx="308893" cy="618912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060474" y="2782669"/>
            <a:ext cx="3143657" cy="1292662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Il Ministero attribuisce i posti alle università anno per anno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16585" y="6275370"/>
            <a:ext cx="8487188" cy="616496"/>
          </a:xfrm>
        </p:spPr>
        <p:txBody>
          <a:bodyPr>
            <a:normAutofit fontScale="92500"/>
          </a:bodyPr>
          <a:lstStyle/>
          <a:p>
            <a:r>
              <a:rPr lang="it-IT" dirty="0"/>
              <a:t>Scienze della Formazione Primaria – Università di Pisa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58DBABD-5321-1741-8F17-12607A84D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898" y="2539085"/>
            <a:ext cx="4547086" cy="357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4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965887" y="1063097"/>
            <a:ext cx="7813346" cy="1384995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latin typeface="Garamond" panose="02020404030301010803" pitchFamily="18" charset="0"/>
                <a:cs typeface="Cambria" charset="0"/>
              </a:rPr>
              <a:t>Laurea magistrale quinquennale a ciclo unico e a numero programmato abilitante all’insegnamento alla scuola </a:t>
            </a:r>
            <a:r>
              <a:rPr lang="it-IT" sz="2800" dirty="0" err="1">
                <a:latin typeface="Garamond" panose="02020404030301010803" pitchFamily="18" charset="0"/>
                <a:cs typeface="Cambria" charset="0"/>
              </a:rPr>
              <a:t>pre</a:t>
            </a:r>
            <a:r>
              <a:rPr lang="it-IT" sz="2800" dirty="0">
                <a:latin typeface="Garamond" panose="02020404030301010803" pitchFamily="18" charset="0"/>
                <a:cs typeface="Cambria" charset="0"/>
              </a:rPr>
              <a:t>-primaria e primaria</a:t>
            </a: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183465" y="266636"/>
            <a:ext cx="292946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COSA È</a:t>
            </a:r>
          </a:p>
        </p:txBody>
      </p:sp>
      <p:sp>
        <p:nvSpPr>
          <p:cNvPr id="11" name="Ovale 10"/>
          <p:cNvSpPr/>
          <p:nvPr/>
        </p:nvSpPr>
        <p:spPr>
          <a:xfrm>
            <a:off x="680596" y="1418690"/>
            <a:ext cx="4521200" cy="745067"/>
          </a:xfrm>
          <a:prstGeom prst="ellipse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cxnSp>
        <p:nvCxnSpPr>
          <p:cNvPr id="12" name="Connettore 2 11"/>
          <p:cNvCxnSpPr>
            <a:cxnSpLocks/>
            <a:stCxn id="11" idx="4"/>
            <a:endCxn id="13" idx="0"/>
          </p:cNvCxnSpPr>
          <p:nvPr/>
        </p:nvCxnSpPr>
        <p:spPr>
          <a:xfrm flipH="1">
            <a:off x="2632303" y="2163757"/>
            <a:ext cx="308893" cy="618912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060474" y="2782669"/>
            <a:ext cx="3143657" cy="1292662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Il Ministero attribuisce i posti alle università anno per anno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16585" y="6275370"/>
            <a:ext cx="8487188" cy="616496"/>
          </a:xfrm>
        </p:spPr>
        <p:txBody>
          <a:bodyPr>
            <a:normAutofit fontScale="92500"/>
          </a:bodyPr>
          <a:lstStyle/>
          <a:p>
            <a:r>
              <a:rPr lang="it-IT" dirty="0"/>
              <a:t>Scienze della Formazione Primaria – Università di Pisa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3325445-916D-254E-A9DE-2E8E68796E86}"/>
              </a:ext>
            </a:extLst>
          </p:cNvPr>
          <p:cNvSpPr txBox="1"/>
          <p:nvPr/>
        </p:nvSpPr>
        <p:spPr>
          <a:xfrm>
            <a:off x="4204131" y="4363796"/>
            <a:ext cx="417617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Per il 2021/22 sono stati assegnati a Pisa 91 posti e la richiesta è stata confermata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6424254-950F-514A-B42A-F141ECAD5B00}"/>
              </a:ext>
            </a:extLst>
          </p:cNvPr>
          <p:cNvSpPr txBox="1"/>
          <p:nvPr/>
        </p:nvSpPr>
        <p:spPr>
          <a:xfrm>
            <a:off x="1511729" y="4550062"/>
            <a:ext cx="262529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SOSTENIBILITÀ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B117C60-45A0-0E4A-83AA-88D082BA57AF}"/>
              </a:ext>
            </a:extLst>
          </p:cNvPr>
          <p:cNvSpPr txBox="1"/>
          <p:nvPr/>
        </p:nvSpPr>
        <p:spPr>
          <a:xfrm>
            <a:off x="5389463" y="3824793"/>
            <a:ext cx="191409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SERVIZI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A5192D0-2276-F542-BFEC-CDDEF76F4265}"/>
              </a:ext>
            </a:extLst>
          </p:cNvPr>
          <p:cNvSpPr txBox="1"/>
          <p:nvPr/>
        </p:nvSpPr>
        <p:spPr>
          <a:xfrm>
            <a:off x="4703975" y="5638185"/>
            <a:ext cx="328506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LABORATORIALITÀ</a:t>
            </a:r>
          </a:p>
        </p:txBody>
      </p:sp>
    </p:spTree>
    <p:extLst>
      <p:ext uri="{BB962C8B-B14F-4D97-AF65-F5344CB8AC3E}">
        <p14:creationId xmlns:p14="http://schemas.microsoft.com/office/powerpoint/2010/main" val="33484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965887" y="1063097"/>
            <a:ext cx="7813346" cy="1384995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latin typeface="Garamond" panose="02020404030301010803" pitchFamily="18" charset="0"/>
                <a:cs typeface="Cambria" charset="0"/>
              </a:rPr>
              <a:t>Laurea magistrale quinquennale a ciclo unico e a numero programmato abilitante all’insegnamento alla scuola </a:t>
            </a:r>
            <a:r>
              <a:rPr lang="it-IT" sz="2800" dirty="0" err="1">
                <a:latin typeface="Garamond" panose="02020404030301010803" pitchFamily="18" charset="0"/>
                <a:cs typeface="Cambria" charset="0"/>
              </a:rPr>
              <a:t>pre</a:t>
            </a:r>
            <a:r>
              <a:rPr lang="it-IT" sz="2800" dirty="0">
                <a:latin typeface="Garamond" panose="02020404030301010803" pitchFamily="18" charset="0"/>
                <a:cs typeface="Cambria" charset="0"/>
              </a:rPr>
              <a:t>-primaria e primaria</a:t>
            </a: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183465" y="266636"/>
            <a:ext cx="292946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COSA È</a:t>
            </a:r>
          </a:p>
        </p:txBody>
      </p:sp>
      <p:sp>
        <p:nvSpPr>
          <p:cNvPr id="11" name="Ovale 10"/>
          <p:cNvSpPr/>
          <p:nvPr/>
        </p:nvSpPr>
        <p:spPr>
          <a:xfrm>
            <a:off x="680596" y="1418690"/>
            <a:ext cx="4521200" cy="745067"/>
          </a:xfrm>
          <a:prstGeom prst="ellipse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cxnSp>
        <p:nvCxnSpPr>
          <p:cNvPr id="12" name="Connettore 2 11"/>
          <p:cNvCxnSpPr>
            <a:cxnSpLocks/>
            <a:stCxn id="11" idx="4"/>
            <a:endCxn id="13" idx="0"/>
          </p:cNvCxnSpPr>
          <p:nvPr/>
        </p:nvCxnSpPr>
        <p:spPr>
          <a:xfrm flipH="1">
            <a:off x="2632303" y="2163757"/>
            <a:ext cx="308893" cy="618912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060474" y="2782669"/>
            <a:ext cx="3143657" cy="1292662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Il Ministero attribuisce i posti alle università anno per anno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16585" y="6275370"/>
            <a:ext cx="8487188" cy="616496"/>
          </a:xfrm>
        </p:spPr>
        <p:txBody>
          <a:bodyPr>
            <a:normAutofit fontScale="92500"/>
          </a:bodyPr>
          <a:lstStyle/>
          <a:p>
            <a:r>
              <a:rPr lang="it-IT" dirty="0"/>
              <a:t>Scienze della Formazione Primaria – Università di Pisa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9EAAB5C-DB47-694E-B855-293D61B34396}"/>
              </a:ext>
            </a:extLst>
          </p:cNvPr>
          <p:cNvSpPr txBox="1"/>
          <p:nvPr/>
        </p:nvSpPr>
        <p:spPr>
          <a:xfrm>
            <a:off x="4403834" y="2782669"/>
            <a:ext cx="4632207" cy="892552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Il Ministero, con apposito avviso, stabilisce la data della prova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24DDD07B-9142-8146-BDC1-2FE5FE3E4F41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2941196" y="2163757"/>
            <a:ext cx="3924135" cy="618912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FDC275A-A16F-9149-BCE8-622FB244FC55}"/>
              </a:ext>
            </a:extLst>
          </p:cNvPr>
          <p:cNvSpPr txBox="1"/>
          <p:nvPr/>
        </p:nvSpPr>
        <p:spPr>
          <a:xfrm>
            <a:off x="5201796" y="4363796"/>
            <a:ext cx="347460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Usualmente il concorso è alla fine della seconda settimana di settembre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2E99DF5-0DC3-644D-8B1C-A67BA311E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3" y="2608087"/>
            <a:ext cx="4118560" cy="367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0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965887" y="1063097"/>
            <a:ext cx="7813346" cy="1384995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latin typeface="Garamond" panose="02020404030301010803" pitchFamily="18" charset="0"/>
                <a:cs typeface="Cambria" charset="0"/>
              </a:rPr>
              <a:t>Laurea magistrale quinquennale a ciclo unico e a numero programmato abilitante all’insegnamento alla scuola </a:t>
            </a:r>
            <a:r>
              <a:rPr lang="it-IT" sz="2800" dirty="0" err="1">
                <a:latin typeface="Garamond" panose="02020404030301010803" pitchFamily="18" charset="0"/>
                <a:cs typeface="Cambria" charset="0"/>
              </a:rPr>
              <a:t>pre</a:t>
            </a:r>
            <a:r>
              <a:rPr lang="it-IT" sz="2800" dirty="0">
                <a:latin typeface="Garamond" panose="02020404030301010803" pitchFamily="18" charset="0"/>
                <a:cs typeface="Cambria" charset="0"/>
              </a:rPr>
              <a:t>-primaria e primaria</a:t>
            </a: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183465" y="266636"/>
            <a:ext cx="292946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COSA È</a:t>
            </a:r>
          </a:p>
        </p:txBody>
      </p:sp>
      <p:sp>
        <p:nvSpPr>
          <p:cNvPr id="11" name="Ovale 10"/>
          <p:cNvSpPr/>
          <p:nvPr/>
        </p:nvSpPr>
        <p:spPr>
          <a:xfrm>
            <a:off x="680596" y="1418690"/>
            <a:ext cx="4521200" cy="745067"/>
          </a:xfrm>
          <a:prstGeom prst="ellipse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cxnSp>
        <p:nvCxnSpPr>
          <p:cNvPr id="12" name="Connettore 2 11"/>
          <p:cNvCxnSpPr>
            <a:cxnSpLocks/>
            <a:stCxn id="11" idx="4"/>
            <a:endCxn id="13" idx="0"/>
          </p:cNvCxnSpPr>
          <p:nvPr/>
        </p:nvCxnSpPr>
        <p:spPr>
          <a:xfrm flipH="1">
            <a:off x="2632303" y="2163757"/>
            <a:ext cx="308893" cy="618912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060474" y="2782669"/>
            <a:ext cx="3143657" cy="1292662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Il Ministero attribuisce i posti alle università anno per anno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16585" y="6275370"/>
            <a:ext cx="8487188" cy="616496"/>
          </a:xfrm>
        </p:spPr>
        <p:txBody>
          <a:bodyPr>
            <a:normAutofit fontScale="92500"/>
          </a:bodyPr>
          <a:lstStyle/>
          <a:p>
            <a:r>
              <a:rPr lang="it-IT" dirty="0"/>
              <a:t>Scienze della Formazione Primaria – Università di Pisa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9EAAB5C-DB47-694E-B855-293D61B34396}"/>
              </a:ext>
            </a:extLst>
          </p:cNvPr>
          <p:cNvSpPr txBox="1"/>
          <p:nvPr/>
        </p:nvSpPr>
        <p:spPr>
          <a:xfrm>
            <a:off x="4403834" y="2782669"/>
            <a:ext cx="4632207" cy="892552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Il Ministero, con apposito avviso, stabilisce la data della prova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24DDD07B-9142-8146-BDC1-2FE5FE3E4F41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2941196" y="2163757"/>
            <a:ext cx="3924135" cy="618912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E384E90-345E-294A-B6FC-4A39C4E00F92}"/>
              </a:ext>
            </a:extLst>
          </p:cNvPr>
          <p:cNvSpPr txBox="1"/>
          <p:nvPr/>
        </p:nvSpPr>
        <p:spPr>
          <a:xfrm>
            <a:off x="1060474" y="4421766"/>
            <a:ext cx="3059581" cy="1692771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Il Ministero, con apposito decreto, stabilisce modalità e contenuti della prova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D9B3C63C-9529-2144-A10D-9CB10C094925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H="1">
            <a:off x="2590265" y="2163757"/>
            <a:ext cx="350931" cy="2258009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1FD102C-7B8D-C44E-8C33-831A9D8F9EFC}"/>
              </a:ext>
            </a:extLst>
          </p:cNvPr>
          <p:cNvSpPr txBox="1"/>
          <p:nvPr/>
        </p:nvSpPr>
        <p:spPr>
          <a:xfrm>
            <a:off x="4631850" y="4759852"/>
            <a:ext cx="417617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Anche in questo caso non ci aspettiamo troppe sorprese</a:t>
            </a:r>
          </a:p>
        </p:txBody>
      </p:sp>
    </p:spTree>
    <p:extLst>
      <p:ext uri="{BB962C8B-B14F-4D97-AF65-F5344CB8AC3E}">
        <p14:creationId xmlns:p14="http://schemas.microsoft.com/office/powerpoint/2010/main" val="302623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914398" y="1677633"/>
            <a:ext cx="7494066" cy="1692771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i="1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La prova d'accesso mira a verificare l'adeguatezza della personale preparazione del candidato, con riferimento alle conoscenze disciplinari indispensabili per il conseguimento degli obiettivi formativi qualificanti del corso di laurea magistrale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864912" y="3732662"/>
            <a:ext cx="3515775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Tre </a:t>
            </a:r>
            <a:r>
              <a:rPr lang="it-IT" sz="2600" i="1" dirty="0">
                <a:solidFill>
                  <a:prstClr val="black"/>
                </a:solidFill>
                <a:latin typeface="Garamond" panose="02020404030301010803" pitchFamily="18" charset="0"/>
                <a:cs typeface="Cambria"/>
              </a:rPr>
              <a:t>argomenti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14398" y="4416467"/>
            <a:ext cx="343746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Competenza linguistica e ragionamento logico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080000" y="4416467"/>
            <a:ext cx="383751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Cultura letteraria, storico-sociale e geografica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338390" y="5462643"/>
            <a:ext cx="45010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Cultura matematico-scientifica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16585" y="6275370"/>
            <a:ext cx="8487188" cy="616496"/>
          </a:xfrm>
        </p:spPr>
        <p:txBody>
          <a:bodyPr>
            <a:normAutofit fontScale="92500"/>
          </a:bodyPr>
          <a:lstStyle/>
          <a:p>
            <a:r>
              <a:rPr lang="it-IT" dirty="0"/>
              <a:t>Scienze della Formazione Primaria – Università di Pisa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A6874F3-6CF3-1841-85AD-BFAA1BAA5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7"/>
            <a:ext cx="9144000" cy="131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7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81843" y="2043251"/>
            <a:ext cx="8879753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I quesiti mirano ad accertare la capacità di usare correttamente la lingua italiana, di comprendere un testo scritto e di completare logicamente un ragionamento, in modo coerente con le premesse, che sono enunciate in forma simbolica o verbale attraverso quesiti a scelta multipla formulati anche con brevi proposizioni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14398" y="1447878"/>
            <a:ext cx="628226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Competenza linguistica e ragionamento logico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81843" y="4153026"/>
            <a:ext cx="8879753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  <a:cs typeface="Cambria"/>
              </a:rPr>
              <a:t>I quesiti verteranno su testi di saggistica o narrativa di autori classici o contemporanei, oppure su testi di </a:t>
            </a:r>
            <a:r>
              <a:rPr lang="it-IT" sz="2400" dirty="0" err="1">
                <a:latin typeface="Garamond" panose="02020404030301010803" pitchFamily="18" charset="0"/>
                <a:cs typeface="Cambria"/>
              </a:rPr>
              <a:t>attualita</a:t>
            </a:r>
            <a:r>
              <a:rPr lang="it-IT" sz="2400" dirty="0">
                <a:latin typeface="Garamond" panose="02020404030301010803" pitchFamily="18" charset="0"/>
                <a:cs typeface="Cambria"/>
              </a:rPr>
              <a:t>̀ comparsi su quotidiani o su riviste generaliste o specialistiche; verteranno </a:t>
            </a:r>
            <a:r>
              <a:rPr lang="it-IT" sz="2400" dirty="0" err="1">
                <a:latin typeface="Garamond" panose="02020404030301010803" pitchFamily="18" charset="0"/>
                <a:cs typeface="Cambria"/>
              </a:rPr>
              <a:t>altresi</a:t>
            </a:r>
            <a:r>
              <a:rPr lang="it-IT" sz="2400" dirty="0">
                <a:latin typeface="Garamond" panose="02020404030301010803" pitchFamily="18" charset="0"/>
                <a:cs typeface="Cambria"/>
              </a:rPr>
              <a:t>̀ su casi o problemi, anche di natura astratta, la cui soluzione richiede l’adozione di diverse forme di ragionamento logico  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16585" y="6275370"/>
            <a:ext cx="8487188" cy="616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Scienze della Formazione Primaria – Università di Pisa 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99BFFC6-71D5-064C-A051-C06E6B81F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7"/>
            <a:ext cx="9144000" cy="131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2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slideUnip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9 gennaio 2012 Livorno">
  <a:themeElements>
    <a:clrScheme name="9 gennaio 2012 Livorno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9 gennaio 2012 Livor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rgbClr val="040408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rgbClr val="040408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9 gennaio 2012 Livorno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gennaio 2012 Livorno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gennaio 2012 Livorno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gennaio 2012 Livorno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gennaio 2012 Livorno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gennaio 2012 Livorno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gennaio 2012 Livorno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gennaio 2012 Livorno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slideUnipi</Template>
  <TotalTime>1134</TotalTime>
  <Words>1720</Words>
  <Application>Microsoft Macintosh PowerPoint</Application>
  <PresentationFormat>Presentazione su schermo (4:3)</PresentationFormat>
  <Paragraphs>171</Paragraphs>
  <Slides>30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</vt:lpstr>
      <vt:lpstr>Comic Sans MS</vt:lpstr>
      <vt:lpstr>Garamond</vt:lpstr>
      <vt:lpstr>Tahoma</vt:lpstr>
      <vt:lpstr>Wingdings</vt:lpstr>
      <vt:lpstr>slideUnipi</vt:lpstr>
      <vt:lpstr>9 gennaio 2012 Livorno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Pezzini</dc:creator>
  <cp:lastModifiedBy>Pietro Di Martino</cp:lastModifiedBy>
  <cp:revision>123</cp:revision>
  <dcterms:created xsi:type="dcterms:W3CDTF">2016-12-20T12:24:44Z</dcterms:created>
  <dcterms:modified xsi:type="dcterms:W3CDTF">2022-02-17T16:19:04Z</dcterms:modified>
</cp:coreProperties>
</file>